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62" r:id="rId5"/>
    <p:sldId id="271" r:id="rId6"/>
    <p:sldId id="263" r:id="rId7"/>
    <p:sldId id="258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E1BBC62-1708-40D1-898B-59E08EC3F0AB}">
  <a:tblStyle styleId="{7E1BBC62-1708-40D1-898B-59E08EC3F0AB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4"/>
  </p:normalViewPr>
  <p:slideViewPr>
    <p:cSldViewPr snapToGrid="0" snapToObjects="1">
      <p:cViewPr varScale="1">
        <p:scale>
          <a:sx n="143" d="100"/>
          <a:sy n="143" d="100"/>
        </p:scale>
        <p:origin x="20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770CB-AB85-EB40-9489-87605D13ACBA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A099F-4B20-6045-BEFA-7933EDBB7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87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Compiled from materials from National Geographic Education Foundation (Audrey Mohan and Lindsey Mohan)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66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Compiled from materials from National Geographic Education Foundation (Audrey Mohan and Lindsey Mohan)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26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Compiled from materials from National Geographic Education Foundation (Audrey Mohan and Lindsey Mohan)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50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smtClean="0"/>
              <a:t>Compiled from materials from National Geographic Education Foundation (Audrey Mohan and Lindsey Mohan)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9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Compiled from materials from National Geographic Education Foundation (Audrey Mohan and Lindsey Mohan)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1664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7686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2258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2397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Compiled from materials from National Geographic Education Foundation (Audrey Mohan and Lindsey Mohan)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Compiled from materials from National Geographic Education Foundation (Audrey Mohan and Lindsey Mohan)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72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Compiled from materials from National Geographic Education Foundation (Audrey Mohan and Lindsey Mohan)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1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rot="10800000">
            <a:off x="25" y="0"/>
            <a:ext cx="9144000" cy="5143500"/>
          </a:xfrm>
          <a:prstGeom prst="rect">
            <a:avLst/>
          </a:prstGeom>
          <a:solidFill>
            <a:srgbClr val="713F2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 rot="675">
            <a:off x="598753" y="846248"/>
            <a:ext cx="4585800" cy="3450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228600" dist="50800" dir="5400000" algn="tl" rotWithShape="0">
              <a:srgbClr val="000000">
                <a:alpha val="549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3" name="Shape 53"/>
          <p:cNvCxnSpPr/>
          <p:nvPr/>
        </p:nvCxnSpPr>
        <p:spPr>
          <a:xfrm>
            <a:off x="13675" y="116600"/>
            <a:ext cx="9116700" cy="0"/>
          </a:xfrm>
          <a:prstGeom prst="straightConnector1">
            <a:avLst/>
          </a:prstGeom>
          <a:noFill/>
          <a:ln w="9525" cap="flat" cmpd="sng">
            <a:solidFill>
              <a:srgbClr val="EEDFCD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54" name="Shape 54"/>
          <p:cNvCxnSpPr/>
          <p:nvPr/>
        </p:nvCxnSpPr>
        <p:spPr>
          <a:xfrm>
            <a:off x="13675" y="5027075"/>
            <a:ext cx="9116700" cy="0"/>
          </a:xfrm>
          <a:prstGeom prst="straightConnector1">
            <a:avLst/>
          </a:prstGeom>
          <a:noFill/>
          <a:ln w="9525" cap="flat" cmpd="sng">
            <a:solidFill>
              <a:srgbClr val="EEDFCD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5609550" y="808825"/>
            <a:ext cx="2713200" cy="22821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0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0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0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0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0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0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0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0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5609550" y="3469725"/>
            <a:ext cx="2713200" cy="5877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1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None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FFFFFF"/>
                </a:solidFill>
              </a:rPr>
              <a:t>‹#›</a:t>
            </a:fld>
            <a:endParaRPr lang="en"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-29" y="0"/>
            <a:ext cx="9144000" cy="17415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 rot="10800000">
            <a:off x="7697100" y="-25"/>
            <a:ext cx="962400" cy="1741500"/>
          </a:xfrm>
          <a:prstGeom prst="rect">
            <a:avLst/>
          </a:prstGeom>
          <a:solidFill>
            <a:srgbClr val="57BB8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 rot="10800000">
            <a:off x="5750475" y="-25"/>
            <a:ext cx="1946700" cy="1741500"/>
          </a:xfrm>
          <a:prstGeom prst="rect">
            <a:avLst/>
          </a:prstGeom>
          <a:solidFill>
            <a:srgbClr val="33AC7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rot="10800000" flipH="1">
            <a:off x="8659499" y="-25"/>
            <a:ext cx="484500" cy="1741500"/>
          </a:xfrm>
          <a:prstGeom prst="rect">
            <a:avLst/>
          </a:prstGeom>
          <a:solidFill>
            <a:srgbClr val="87CEA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800">
                <a:solidFill>
                  <a:srgbClr val="61616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616161"/>
                </a:solidFill>
              </a:rPr>
              <a:t>‹#›</a:t>
            </a:fld>
            <a:endParaRPr lang="en" sz="1000">
              <a:solidFill>
                <a:srgbClr val="61616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t="12923" b="12930"/>
          <a:stretch/>
        </p:blipFill>
        <p:spPr>
          <a:xfrm>
            <a:off x="1380565" y="1921823"/>
            <a:ext cx="3338146" cy="227365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583199" y="318977"/>
            <a:ext cx="6668205" cy="121689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lnSpc>
                <a:spcPct val="115000"/>
              </a:lnSpc>
              <a:buSzPct val="52380"/>
            </a:pP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" dirty="0">
                <a:solidFill>
                  <a:schemeClr val="bg1"/>
                </a:solidFill>
              </a:rPr>
              <a:t> SPATIAL THINKING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ITS DEVELOPMENT</a:t>
            </a:r>
            <a:endParaRPr lang="en" dirty="0">
              <a:solidFill>
                <a:schemeClr val="bg1"/>
              </a:solidFill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5822150" y="2245895"/>
            <a:ext cx="2916092" cy="21571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000000"/>
                </a:solidFill>
              </a:rPr>
              <a:t>Gale </a:t>
            </a:r>
            <a:r>
              <a:rPr lang="en-US" dirty="0" err="1" smtClean="0">
                <a:solidFill>
                  <a:srgbClr val="000000"/>
                </a:solidFill>
              </a:rPr>
              <a:t>Olp</a:t>
            </a:r>
            <a:r>
              <a:rPr lang="en-US" smtClean="0">
                <a:solidFill>
                  <a:srgbClr val="000000"/>
                </a:solidFill>
              </a:rPr>
              <a:t> </a:t>
            </a:r>
            <a:r>
              <a:rPr lang="en" smtClean="0">
                <a:solidFill>
                  <a:srgbClr val="000000"/>
                </a:solidFill>
              </a:rPr>
              <a:t>Ekiss</a:t>
            </a:r>
            <a:endParaRPr lang="en-US" smtClean="0">
              <a:solidFill>
                <a:srgbClr val="000000"/>
              </a:solidFill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" smtClean="0">
                <a:solidFill>
                  <a:srgbClr val="000000"/>
                </a:solidFill>
              </a:rPr>
              <a:t>Co-Coordinator</a:t>
            </a:r>
            <a:endParaRPr lang="en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672" y="3333825"/>
            <a:ext cx="3206570" cy="11857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047" y="4643892"/>
            <a:ext cx="71256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Compiled from materials from National Geographic Education Foundation (Audrey Mohan and Lindsey Mohan)</a:t>
            </a:r>
            <a:endParaRPr lang="en-US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75" y="148225"/>
            <a:ext cx="5244900" cy="931275"/>
          </a:xfrm>
        </p:spPr>
        <p:txBody>
          <a:bodyPr/>
          <a:lstStyle/>
          <a:p>
            <a:r>
              <a:rPr lang="en-US" dirty="0" smtClean="0"/>
              <a:t>Distance and Direction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Ages 3-6:  Are learning relative location words (near, far, right, left).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7-9:  Are learning to measure but make frequent errors.  Understand directions on a map (N,E,S,W) but very little idea of how to realistically apply this knowledge.  Have very little concept of distance.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10-older:  Measuring more proficiently.  Should be able to mentally locate places by direction and distance. 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75" y="148225"/>
            <a:ext cx="5244900" cy="931275"/>
          </a:xfrm>
        </p:spPr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Ages 3-6:  Know that the icon stands for something but may not be able to correctly identify what it represents.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7-9:  Are transitioning from real-life icons to abstract symbols.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10-older:  Use abstract symbols.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75" y="148225"/>
            <a:ext cx="5244900" cy="931275"/>
          </a:xfrm>
        </p:spPr>
        <p:txBody>
          <a:bodyPr/>
          <a:lstStyle/>
          <a:p>
            <a:r>
              <a:rPr lang="en-US" dirty="0" smtClean="0"/>
              <a:t>Reference Frames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Ages 3-6:  Learning numbers and alphabet.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7-9:  Can use alpha-numeric grids (B-3,J-4) to find places.  Learning to use latitude and longitude.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10-older:  Proficient in using alpha-numeric grids.   Forget how to use latitude and longitude and need reminders.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0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75" y="148225"/>
            <a:ext cx="5244900" cy="931275"/>
          </a:xfrm>
        </p:spPr>
        <p:txBody>
          <a:bodyPr/>
          <a:lstStyle/>
          <a:p>
            <a:r>
              <a:rPr lang="en-US" dirty="0" smtClean="0"/>
              <a:t>Overlays of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475" y="1920450"/>
            <a:ext cx="3930025" cy="27042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Ages 10-older:  Can understand how data can be layered to show more information on a map.  Should become interested in the technology that allows them to get the data and then to display it.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05" y="1920450"/>
            <a:ext cx="203320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6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07899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Spatial Thinking? 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16568" y="1920450"/>
            <a:ext cx="8602707" cy="28429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000" dirty="0">
                <a:solidFill>
                  <a:schemeClr val="tx1"/>
                </a:solidFill>
                <a:highlight>
                  <a:srgbClr val="FFFFFF"/>
                </a:highlight>
              </a:rPr>
              <a:t>Spatial Thinking is </a:t>
            </a:r>
            <a:r>
              <a:rPr lang="en" sz="2000" dirty="0" smtClean="0">
                <a:solidFill>
                  <a:schemeClr val="tx1"/>
                </a:solidFill>
                <a:highlight>
                  <a:srgbClr val="FFFFFF"/>
                </a:highlight>
              </a:rPr>
              <a:t>one </a:t>
            </a:r>
            <a:r>
              <a:rPr lang="en" sz="2000" dirty="0">
                <a:solidFill>
                  <a:schemeClr val="tx1"/>
                </a:solidFill>
                <a:highlight>
                  <a:srgbClr val="FFFFFF"/>
                </a:highlight>
              </a:rPr>
              <a:t>of the most important ways of thinking for a student to develop.  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Char char="●"/>
            </a:pPr>
            <a:r>
              <a:rPr lang="en" sz="2000" dirty="0">
                <a:solidFill>
                  <a:schemeClr val="tx1"/>
                </a:solidFill>
              </a:rPr>
              <a:t>It is a unique way of thinking about the </a:t>
            </a:r>
            <a:r>
              <a:rPr lang="en" sz="2000" dirty="0" smtClean="0">
                <a:solidFill>
                  <a:schemeClr val="tx1"/>
                </a:solidFill>
              </a:rPr>
              <a:t>world.</a:t>
            </a:r>
            <a:endParaRPr lang="en" sz="2000" dirty="0">
              <a:solidFill>
                <a:schemeClr val="tx1"/>
              </a:solidFill>
            </a:endParaRPr>
          </a:p>
          <a:p>
            <a:pPr marL="457200" lvl="0" indent="-381000">
              <a:buClr>
                <a:srgbClr val="000000"/>
              </a:buClr>
              <a:buChar char="●"/>
            </a:pPr>
            <a:r>
              <a:rPr lang="en" sz="2000" b="1" dirty="0">
                <a:solidFill>
                  <a:schemeClr val="tx1"/>
                </a:solidFill>
              </a:rPr>
              <a:t>Spatial  thinking </a:t>
            </a:r>
            <a:r>
              <a:rPr lang="en" sz="2000" b="1" dirty="0" smtClean="0">
                <a:solidFill>
                  <a:schemeClr val="tx1"/>
                </a:solidFill>
              </a:rPr>
              <a:t>us</a:t>
            </a:r>
            <a:r>
              <a:rPr lang="en-US" sz="2000" b="1" dirty="0" err="1" smtClean="0">
                <a:solidFill>
                  <a:schemeClr val="tx1"/>
                </a:solidFill>
              </a:rPr>
              <a:t>es</a:t>
            </a:r>
            <a:r>
              <a:rPr lang="en" sz="2000" b="1" dirty="0" smtClean="0">
                <a:solidFill>
                  <a:schemeClr val="tx1"/>
                </a:solidFill>
              </a:rPr>
              <a:t> </a:t>
            </a:r>
            <a:r>
              <a:rPr lang="en" sz="2000" b="1" dirty="0">
                <a:solidFill>
                  <a:schemeClr val="tx1"/>
                </a:solidFill>
              </a:rPr>
              <a:t>location, distance, direction, relationships, </a:t>
            </a:r>
            <a:r>
              <a:rPr lang="en-US" sz="2000" b="1" dirty="0" smtClean="0">
                <a:solidFill>
                  <a:schemeClr val="tx1"/>
                </a:solidFill>
              </a:rPr>
              <a:t>and </a:t>
            </a:r>
            <a:r>
              <a:rPr lang="en" sz="2000" b="1" dirty="0" smtClean="0">
                <a:solidFill>
                  <a:schemeClr val="tx1"/>
                </a:solidFill>
              </a:rPr>
              <a:t>movement</a:t>
            </a:r>
            <a:r>
              <a:rPr lang="en-US" sz="2000" b="1" dirty="0" smtClean="0">
                <a:solidFill>
                  <a:schemeClr val="tx1"/>
                </a:solidFill>
              </a:rPr>
              <a:t> to</a:t>
            </a:r>
            <a:r>
              <a:rPr lang="en" sz="2000" b="1" dirty="0" smtClean="0">
                <a:solidFill>
                  <a:schemeClr val="tx1"/>
                </a:solidFill>
              </a:rPr>
              <a:t> </a:t>
            </a:r>
            <a:r>
              <a:rPr lang="en" sz="2000" b="1" dirty="0" err="1" smtClean="0">
                <a:solidFill>
                  <a:schemeClr val="tx1"/>
                </a:solidFill>
              </a:rPr>
              <a:t>visualiz</a:t>
            </a:r>
            <a:r>
              <a:rPr lang="en-US" sz="2000" b="1" dirty="0" smtClean="0">
                <a:solidFill>
                  <a:schemeClr val="tx1"/>
                </a:solidFill>
              </a:rPr>
              <a:t>e</a:t>
            </a:r>
            <a:r>
              <a:rPr lang="en" sz="2000" b="1" dirty="0" smtClean="0">
                <a:solidFill>
                  <a:schemeClr val="tx1"/>
                </a:solidFill>
              </a:rPr>
              <a:t>, interpret, </a:t>
            </a:r>
            <a:r>
              <a:rPr lang="en" sz="2000" b="1" dirty="0">
                <a:solidFill>
                  <a:schemeClr val="tx1"/>
                </a:solidFill>
              </a:rPr>
              <a:t>and </a:t>
            </a:r>
            <a:r>
              <a:rPr lang="en" sz="2000" b="1" dirty="0" smtClean="0">
                <a:solidFill>
                  <a:schemeClr val="tx1"/>
                </a:solidFill>
              </a:rPr>
              <a:t>reason</a:t>
            </a:r>
            <a:r>
              <a:rPr lang="en-US" sz="2000" b="1" dirty="0" smtClean="0">
                <a:solidFill>
                  <a:schemeClr val="tx1"/>
                </a:solidFill>
              </a:rPr>
              <a:t> about our world</a:t>
            </a:r>
            <a:r>
              <a:rPr lang="en" sz="2000" b="1" dirty="0" smtClean="0">
                <a:solidFill>
                  <a:schemeClr val="tx1"/>
                </a:solidFill>
              </a:rPr>
              <a:t>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457200" lvl="0" indent="-381000">
              <a:buClr>
                <a:srgbClr val="000000"/>
              </a:buClr>
              <a:buChar char="●"/>
            </a:pPr>
            <a:r>
              <a:rPr lang="en-US" sz="2000" dirty="0" smtClean="0">
                <a:solidFill>
                  <a:schemeClr val="tx1"/>
                </a:solidFill>
              </a:rPr>
              <a:t>It is a “cultural universal” to want to organize space.</a:t>
            </a:r>
            <a:endParaRPr lang="en" sz="2000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07899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What is Spatial Thinking?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16568" y="1920450"/>
            <a:ext cx="8602707" cy="28429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>
              <a:buClr>
                <a:srgbClr val="000000"/>
              </a:buCl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When I say </a:t>
            </a:r>
            <a:r>
              <a:rPr lang="en-US" sz="2800" dirty="0" smtClean="0">
                <a:solidFill>
                  <a:schemeClr val="tx1"/>
                </a:solidFill>
              </a:rPr>
              <a:t>“3.5 </a:t>
            </a:r>
            <a:r>
              <a:rPr lang="en-US" sz="2800" dirty="0">
                <a:solidFill>
                  <a:schemeClr val="tx1"/>
                </a:solidFill>
              </a:rPr>
              <a:t>billion </a:t>
            </a:r>
            <a:r>
              <a:rPr lang="en-US" sz="2800" dirty="0" smtClean="0">
                <a:solidFill>
                  <a:schemeClr val="tx1"/>
                </a:solidFill>
              </a:rPr>
              <a:t>people,” what </a:t>
            </a:r>
            <a:r>
              <a:rPr lang="en-US" sz="2800" dirty="0">
                <a:solidFill>
                  <a:schemeClr val="tx1"/>
                </a:solidFill>
              </a:rPr>
              <a:t>do you picture?</a:t>
            </a: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07899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Spatial Thinking?  </a:t>
            </a:r>
          </a:p>
        </p:txBody>
      </p:sp>
      <p:pic>
        <p:nvPicPr>
          <p:cNvPr id="4" name="Picture 3" descr="maps_change_world_photos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69650"/>
            <a:ext cx="4731175" cy="279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54700" y="2514600"/>
            <a:ext cx="2791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There are more people</a:t>
            </a:r>
          </a:p>
          <a:p>
            <a:r>
              <a:rPr lang="en-US" sz="2000" dirty="0"/>
              <a:t>l</a:t>
            </a:r>
            <a:r>
              <a:rPr lang="en-US" sz="2000" dirty="0" smtClean="0"/>
              <a:t>iving inside this circle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han outside of it.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1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07899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Spatial Thinking</a:t>
            </a:r>
            <a:endParaRPr lang="en"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16568" y="1920450"/>
            <a:ext cx="8602707" cy="28429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19100" lvl="0" indent="-342900">
              <a:buClr>
                <a:srgbClr val="000000"/>
              </a:buClr>
              <a:buFont typeface="Arial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When I say </a:t>
            </a:r>
            <a:r>
              <a:rPr lang="en-US" sz="2800" dirty="0" smtClean="0">
                <a:solidFill>
                  <a:schemeClr val="tx1"/>
                </a:solidFill>
              </a:rPr>
              <a:t>“What feeds the Mississippi River,” what do you picture?</a:t>
            </a: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07899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Spatial Thinking?  </a:t>
            </a:r>
          </a:p>
        </p:txBody>
      </p:sp>
      <p:pic>
        <p:nvPicPr>
          <p:cNvPr id="5" name="Picture 3" descr="rivers_map.jpg.CROP.article920-lar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19" y="2133600"/>
            <a:ext cx="4816411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9375" y="2730500"/>
            <a:ext cx="2462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Rivers that feed into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Mississippi</a:t>
            </a:r>
          </a:p>
          <a:p>
            <a:r>
              <a:rPr lang="en-US" sz="2000" dirty="0" smtClean="0"/>
              <a:t>River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9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A84F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9947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Why Teach </a:t>
            </a:r>
            <a:r>
              <a:rPr lang="en" dirty="0" smtClean="0"/>
              <a:t>Spatial Thinking</a:t>
            </a:r>
            <a:r>
              <a:rPr lang="en-US" dirty="0" smtClean="0"/>
              <a:t>?</a:t>
            </a:r>
            <a:endParaRPr lang="en"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-US" sz="2000" dirty="0" smtClean="0">
                <a:solidFill>
                  <a:schemeClr val="dk1"/>
                </a:solidFill>
              </a:rPr>
              <a:t>Spatial thinking is an </a:t>
            </a:r>
            <a:r>
              <a:rPr lang="en" sz="2000" dirty="0" smtClean="0">
                <a:solidFill>
                  <a:schemeClr val="dk1"/>
                </a:solidFill>
              </a:rPr>
              <a:t>advantage </a:t>
            </a:r>
            <a:r>
              <a:rPr lang="en" sz="2000" dirty="0">
                <a:solidFill>
                  <a:schemeClr val="dk1"/>
                </a:solidFill>
              </a:rPr>
              <a:t>in our increasingly global and technological society. </a:t>
            </a: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" sz="2000" dirty="0">
                <a:solidFill>
                  <a:schemeClr val="dk1"/>
                </a:solidFill>
              </a:rPr>
              <a:t>Spatial thinking is </a:t>
            </a:r>
            <a:r>
              <a:rPr lang="en" sz="2000" dirty="0" smtClean="0">
                <a:solidFill>
                  <a:schemeClr val="dk1"/>
                </a:solidFill>
              </a:rPr>
              <a:t>positively </a:t>
            </a:r>
            <a:r>
              <a:rPr lang="en" sz="2000" dirty="0">
                <a:solidFill>
                  <a:schemeClr val="dk1"/>
                </a:solidFill>
              </a:rPr>
              <a:t>correlated with success in math and science.</a:t>
            </a:r>
          </a:p>
          <a:p>
            <a:pPr marL="457200" lvl="0" indent="-228600">
              <a:spcBef>
                <a:spcPts val="0"/>
              </a:spcBef>
              <a:buClr>
                <a:schemeClr val="dk1"/>
              </a:buClr>
              <a:buChar char="●"/>
            </a:pPr>
            <a:r>
              <a:rPr lang="en-US" sz="2000" dirty="0" smtClean="0">
                <a:solidFill>
                  <a:schemeClr val="dk1"/>
                </a:solidFill>
              </a:rPr>
              <a:t>Spatial thinking can be learned (enhanced) by q</a:t>
            </a:r>
            <a:r>
              <a:rPr lang="en" sz="2000" dirty="0" err="1" smtClean="0">
                <a:solidFill>
                  <a:schemeClr val="dk1"/>
                </a:solidFill>
              </a:rPr>
              <a:t>ual</a:t>
            </a:r>
            <a:r>
              <a:rPr lang="en-US" sz="2000" dirty="0" err="1" smtClean="0">
                <a:solidFill>
                  <a:schemeClr val="dk1"/>
                </a:solidFill>
              </a:rPr>
              <a:t>i</a:t>
            </a:r>
            <a:r>
              <a:rPr lang="en" sz="2000" dirty="0" smtClean="0">
                <a:solidFill>
                  <a:schemeClr val="dk1"/>
                </a:solidFill>
              </a:rPr>
              <a:t>ty instructional resources and activities.</a:t>
            </a:r>
            <a:r>
              <a:rPr lang="en-US" sz="2000" dirty="0" smtClean="0">
                <a:solidFill>
                  <a:schemeClr val="dk1"/>
                </a:solidFill>
              </a:rPr>
              <a:t>  </a:t>
            </a:r>
            <a:endParaRPr lang="en"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75" y="148225"/>
            <a:ext cx="5244900" cy="931275"/>
          </a:xfrm>
        </p:spPr>
        <p:txBody>
          <a:bodyPr/>
          <a:lstStyle/>
          <a:p>
            <a:r>
              <a:rPr lang="en-US" smtClean="0"/>
              <a:t>Identity and Location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Ages 3-6:  Can locate and identify familiar things (home, school).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7-9:  Can locate and identify with more accuracy familiar things and some unfamiliar things (countries, landmarks).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10-older:  Should be able to read a map and locate and identify familiar and unfamiliar things. 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75" y="148225"/>
            <a:ext cx="5244900" cy="931275"/>
          </a:xfrm>
        </p:spPr>
        <p:txBody>
          <a:bodyPr/>
          <a:lstStyle/>
          <a:p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Ages 3-6:  Can understand some scale words like big and small.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7-9:  Just learning hierarchies (city, state, nation, world) and numbers (thousands, millions).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Ages 10-older:  Should be able to correctly identify “scale” as local, national, global.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647</Words>
  <Application>Microsoft Macintosh PowerPoint</Application>
  <PresentationFormat>On-screen Show (16:9)</PresentationFormat>
  <Paragraphs>55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simple-light-2</vt:lpstr>
      <vt:lpstr>  SPATIAL THINKING and ITS DEVELOPMENT</vt:lpstr>
      <vt:lpstr>What is Spatial Thinking?  </vt:lpstr>
      <vt:lpstr>What is Spatial Thinking?</vt:lpstr>
      <vt:lpstr>What is Spatial Thinking?  </vt:lpstr>
      <vt:lpstr>Spatial Thinking</vt:lpstr>
      <vt:lpstr>What is Spatial Thinking?  </vt:lpstr>
      <vt:lpstr>Why Teach Spatial Thinking?</vt:lpstr>
      <vt:lpstr>Identity and Location</vt:lpstr>
      <vt:lpstr>Magnitude</vt:lpstr>
      <vt:lpstr>Distance and Direction</vt:lpstr>
      <vt:lpstr>Symbols</vt:lpstr>
      <vt:lpstr>Reference Frames</vt:lpstr>
      <vt:lpstr>Overlays of Information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THINKING ABOUT MAPS: DEVELOPMENT OF CONCEPTS AND SKILLS ACROSS THE EARLY YEARS</dc:title>
  <cp:lastModifiedBy>gbekiss@aol.com</cp:lastModifiedBy>
  <cp:revision>18</cp:revision>
  <cp:lastPrinted>2016-11-18T22:58:51Z</cp:lastPrinted>
  <dcterms:modified xsi:type="dcterms:W3CDTF">2017-04-11T21:19:29Z</dcterms:modified>
</cp:coreProperties>
</file>